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89" d="100"/>
          <a:sy n="89" d="100"/>
        </p:scale>
        <p:origin x="2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759495-F231-4718-B746-53EEE4385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7D5AE3-6B5C-4B78-B6D8-BCD33C92CE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C54AD1-8E68-4751-A57B-A708C775F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DD8DF-47B1-4F81-86F4-A1A14BDD0E7D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B008A6-CCBC-46A3-B663-E919EBACB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3DFA5B-9FC2-4EAC-BBF4-5A94EF0C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508-2ACB-4B1D-8E7F-8ED3BD8926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882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48DBA0-F9D7-48D0-A06A-99F20D8C8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3C7B39-FE95-4962-BAEC-201BA8423B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9FBB1B-4069-488A-882B-6846B86B6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DD8DF-47B1-4F81-86F4-A1A14BDD0E7D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CABBE2-04AA-41DD-8C11-73627B621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4F2C7B-6EDA-4047-BC28-3C521CEED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508-2ACB-4B1D-8E7F-8ED3BD8926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437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9BF6A3B-2DFF-4492-BCC0-ADBB4696B2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341510-ED2A-48E9-802F-0AE63B224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DD3F5A-CB8E-48A5-B13A-BFAAE6C85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DD8DF-47B1-4F81-86F4-A1A14BDD0E7D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40508A-CE2E-4E2E-BFB5-0FEEC3960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A27156-0090-4685-B0FD-0E8EDB9AE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508-2ACB-4B1D-8E7F-8ED3BD8926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52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E53801-8C62-41E2-8ACD-DA1F1D7FB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13EA5A-E9EF-4D6D-B8FE-4A72F56F1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87218A-467B-4F2F-9896-42EE16EEF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DD8DF-47B1-4F81-86F4-A1A14BDD0E7D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8224B2-3314-499F-9608-7AB721B6A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C6BF8A-AFC6-44D3-9D7C-637FBF397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508-2ACB-4B1D-8E7F-8ED3BD8926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8892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52416E-C766-4BA3-8569-FB8380BAC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3B09D2-F84E-46BA-B3F3-1D9ADDBB7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FBF5F9-9411-4945-A7E9-CC362778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DD8DF-47B1-4F81-86F4-A1A14BDD0E7D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45C2E8-6369-48AE-88C9-C334D9B11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E91C7F-B68A-435C-BFFC-DA0E73E46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508-2ACB-4B1D-8E7F-8ED3BD8926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5648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014B90-E738-4906-AD08-ABE5AB082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26232F-AD9E-4B18-9EF1-E957A67D3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1E758B-681D-4111-8CEB-104153354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FA9121-2B42-45A8-B1CA-7EECBEDAF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DD8DF-47B1-4F81-86F4-A1A14BDD0E7D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3F6A0D-D1BB-41E6-AA84-306BF979C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CA91DA-13A4-4EDA-A9FA-C90B6B4A5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508-2ACB-4B1D-8E7F-8ED3BD8926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635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5FE096-E024-45D4-842F-ED92A77B2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BEF688-2759-4021-B54E-129518C7D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72CFC58-C925-4B89-ABD9-5EA117023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83251D-072D-4546-8AFB-B3C124E678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459E21E-D677-48BF-811C-CD218E74F8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A4FA0F2-F546-41CD-85D2-4E1B3BE6C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DD8DF-47B1-4F81-86F4-A1A14BDD0E7D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2677A9D-B779-426B-8EB8-179DB5070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219C32-6654-495D-A5CA-1DA20F154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508-2ACB-4B1D-8E7F-8ED3BD8926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326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00285E-1C32-4301-90F1-8B732E9BF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8872647-1E77-4D4E-AF8A-15CE7D0B0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DD8DF-47B1-4F81-86F4-A1A14BDD0E7D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0169D9D-9883-472C-B714-4819AB3A4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DB7686-C0A6-4CFD-A43E-57108CCB6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508-2ACB-4B1D-8E7F-8ED3BD8926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461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048EBBE-8581-4372-B2B5-367262DB2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DD8DF-47B1-4F81-86F4-A1A14BDD0E7D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581719-0811-44DC-AF32-B95942605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CEEB853-6590-47DB-9030-DCECEAAB0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508-2ACB-4B1D-8E7F-8ED3BD8926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1241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82C8E1-2054-4A5C-BA2D-BF465B7E3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A53EA3-8230-4018-89A1-F89F4E13D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5024F5-47EC-4149-BFB7-62051EAD2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C48E04-9F93-4122-A85E-0FDE0BF70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DD8DF-47B1-4F81-86F4-A1A14BDD0E7D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1CC949-4FCA-41DE-819E-DFF1F190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ECB3F7-9AD4-49C9-BA8C-2F00D84EC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508-2ACB-4B1D-8E7F-8ED3BD8926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3170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AE9BFB-AB49-4EB0-BBAA-5AD93C6FD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9C0B46B-CBE5-48EE-AD98-6CA9AA464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2F90CC6-48EB-4C87-B9CB-D5CF3DE71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15CC6B-35E3-4EB5-A718-CF32195E4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DD8DF-47B1-4F81-86F4-A1A14BDD0E7D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AC8CB7-8F42-421D-881F-CD2F600E1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6F68EC-FF32-4104-9630-75CB2F0C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508-2ACB-4B1D-8E7F-8ED3BD8926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64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648F388-C432-41CA-ADC7-1413F87AB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F32686-C5F9-4B81-AF93-35917D569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8EB876-86A9-41B8-9427-CAAAF02A6A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DD8DF-47B1-4F81-86F4-A1A14BDD0E7D}" type="datetimeFigureOut">
              <a:rPr lang="es-MX" smtClean="0"/>
              <a:t>12/02/2025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C0717D-FFCB-4689-A441-B80A969600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A5BB07-38A8-4205-B055-E24785FBAD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4A508-2ACB-4B1D-8E7F-8ED3BD8926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876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qroo.gob.mx/secoes/wp-content/secoes/uploads/2022/09/Acuerdo-Normas-Generales-de-Control-Interno.pdf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qroo.gob.mx/secoes/wp-content/secoes/uploads/2022/09/Varios-Acuerdos-en-Materia-de-Control-Interno-07-11-2019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A62F52-5CED-4978-B0AC-458D0DBC27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s-MX" sz="8000" b="1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ACFBF89-47E4-3C4F-B366-80A505C98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16112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753C00E-D3A4-2742-BDCA-B8D1BD308D05}"/>
              </a:ext>
            </a:extLst>
          </p:cNvPr>
          <p:cNvSpPr txBox="1"/>
          <p:nvPr/>
        </p:nvSpPr>
        <p:spPr>
          <a:xfrm>
            <a:off x="2406869" y="1040525"/>
            <a:ext cx="76305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/>
              <a:t>Comité de Control y Desempeño Institucional (COCODI) de la SEDARPE</a:t>
            </a:r>
          </a:p>
          <a:p>
            <a:endParaRPr lang="es-MX" sz="4800" dirty="0"/>
          </a:p>
          <a:p>
            <a:pPr algn="ctr"/>
            <a:r>
              <a:rPr lang="es-MX" sz="4800" dirty="0">
                <a:solidFill>
                  <a:schemeClr val="accent4">
                    <a:lumMod val="75000"/>
                  </a:schemeClr>
                </a:solidFill>
              </a:rPr>
              <a:t>ORGANIGRAMA</a:t>
            </a:r>
          </a:p>
        </p:txBody>
      </p:sp>
    </p:spTree>
    <p:extLst>
      <p:ext uri="{BB962C8B-B14F-4D97-AF65-F5344CB8AC3E}">
        <p14:creationId xmlns:p14="http://schemas.microsoft.com/office/powerpoint/2010/main" val="1613223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9D6CEF-072B-F645-955F-861A7443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BAFE35-D5E1-0C49-844B-B6AF42D3C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09D0357-C9A5-814B-AA77-7A3D050964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16112"/>
          </a:xfrm>
          <a:prstGeom prst="rect">
            <a:avLst/>
          </a:prstGeom>
        </p:spPr>
      </p:pic>
      <p:sp>
        <p:nvSpPr>
          <p:cNvPr id="5" name="Rectángulo: esquinas redondeadas 5">
            <a:extLst>
              <a:ext uri="{FF2B5EF4-FFF2-40B4-BE49-F238E27FC236}">
                <a16:creationId xmlns:a16="http://schemas.microsoft.com/office/drawing/2014/main" id="{BA26C4E1-BB8E-5E4D-A6E9-EACCF993AE39}"/>
              </a:ext>
            </a:extLst>
          </p:cNvPr>
          <p:cNvSpPr/>
          <p:nvPr/>
        </p:nvSpPr>
        <p:spPr>
          <a:xfrm>
            <a:off x="4872037" y="457200"/>
            <a:ext cx="2447925" cy="1325563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: esquinas redondeadas 6">
            <a:extLst>
              <a:ext uri="{FF2B5EF4-FFF2-40B4-BE49-F238E27FC236}">
                <a16:creationId xmlns:a16="http://schemas.microsoft.com/office/drawing/2014/main" id="{FFE48D99-639A-0448-8BD5-DDBA75C19CBD}"/>
              </a:ext>
            </a:extLst>
          </p:cNvPr>
          <p:cNvSpPr/>
          <p:nvPr/>
        </p:nvSpPr>
        <p:spPr>
          <a:xfrm>
            <a:off x="2090737" y="1747043"/>
            <a:ext cx="2447925" cy="1325563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: esquinas redondeadas 7">
            <a:extLst>
              <a:ext uri="{FF2B5EF4-FFF2-40B4-BE49-F238E27FC236}">
                <a16:creationId xmlns:a16="http://schemas.microsoft.com/office/drawing/2014/main" id="{29251B92-D2BD-3844-B6B4-BE96536BA417}"/>
              </a:ext>
            </a:extLst>
          </p:cNvPr>
          <p:cNvSpPr/>
          <p:nvPr/>
        </p:nvSpPr>
        <p:spPr>
          <a:xfrm>
            <a:off x="738187" y="3838574"/>
            <a:ext cx="2447925" cy="1325563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: esquinas redondeadas 9">
            <a:extLst>
              <a:ext uri="{FF2B5EF4-FFF2-40B4-BE49-F238E27FC236}">
                <a16:creationId xmlns:a16="http://schemas.microsoft.com/office/drawing/2014/main" id="{B0AE2DB2-5DEF-694E-9E66-3065C23F3EBB}"/>
              </a:ext>
            </a:extLst>
          </p:cNvPr>
          <p:cNvSpPr/>
          <p:nvPr/>
        </p:nvSpPr>
        <p:spPr>
          <a:xfrm>
            <a:off x="6095999" y="3834605"/>
            <a:ext cx="2447925" cy="1325563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: esquinas redondeadas 10">
            <a:extLst>
              <a:ext uri="{FF2B5EF4-FFF2-40B4-BE49-F238E27FC236}">
                <a16:creationId xmlns:a16="http://schemas.microsoft.com/office/drawing/2014/main" id="{D07E4B31-F30A-F540-A47F-6E212B2C0819}"/>
              </a:ext>
            </a:extLst>
          </p:cNvPr>
          <p:cNvSpPr/>
          <p:nvPr/>
        </p:nvSpPr>
        <p:spPr>
          <a:xfrm>
            <a:off x="8796337" y="3814925"/>
            <a:ext cx="2447925" cy="1325563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F40A10D4-0348-9D43-8A80-D697BDC05827}"/>
              </a:ext>
            </a:extLst>
          </p:cNvPr>
          <p:cNvCxnSpPr>
            <a:stCxn id="5" idx="2"/>
          </p:cNvCxnSpPr>
          <p:nvPr/>
        </p:nvCxnSpPr>
        <p:spPr>
          <a:xfrm flipH="1">
            <a:off x="6091237" y="1782763"/>
            <a:ext cx="4763" cy="1646237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497933C2-8559-924C-B60A-B1976FC2FFC9}"/>
              </a:ext>
            </a:extLst>
          </p:cNvPr>
          <p:cNvCxnSpPr>
            <a:stCxn id="6" idx="3"/>
          </p:cNvCxnSpPr>
          <p:nvPr/>
        </p:nvCxnSpPr>
        <p:spPr>
          <a:xfrm flipV="1">
            <a:off x="4538662" y="2409824"/>
            <a:ext cx="1552575" cy="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2A648569-612A-984E-860D-14C6817695D7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1962150" y="3429001"/>
            <a:ext cx="4764" cy="40957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A0E726EE-E8CF-1844-BAF9-F6EA0F06A230}"/>
              </a:ext>
            </a:extLst>
          </p:cNvPr>
          <p:cNvCxnSpPr>
            <a:cxnSpLocks/>
          </p:cNvCxnSpPr>
          <p:nvPr/>
        </p:nvCxnSpPr>
        <p:spPr>
          <a:xfrm flipH="1">
            <a:off x="4672011" y="4448175"/>
            <a:ext cx="4764" cy="40957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223C4CA0-6B1F-9440-A99E-2DAE3310466E}"/>
              </a:ext>
            </a:extLst>
          </p:cNvPr>
          <p:cNvCxnSpPr>
            <a:cxnSpLocks/>
          </p:cNvCxnSpPr>
          <p:nvPr/>
        </p:nvCxnSpPr>
        <p:spPr>
          <a:xfrm flipH="1">
            <a:off x="7300911" y="3425031"/>
            <a:ext cx="4764" cy="40957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6F543B53-CC74-E34D-98D5-6A5DDAC274AE}"/>
              </a:ext>
            </a:extLst>
          </p:cNvPr>
          <p:cNvCxnSpPr>
            <a:cxnSpLocks/>
          </p:cNvCxnSpPr>
          <p:nvPr/>
        </p:nvCxnSpPr>
        <p:spPr>
          <a:xfrm flipH="1">
            <a:off x="10001820" y="3417177"/>
            <a:ext cx="4764" cy="40957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1013112-85DE-D34A-8B1A-3C5CF9AD0EAA}"/>
              </a:ext>
            </a:extLst>
          </p:cNvPr>
          <p:cNvSpPr txBox="1"/>
          <p:nvPr/>
        </p:nvSpPr>
        <p:spPr>
          <a:xfrm>
            <a:off x="4997053" y="567647"/>
            <a:ext cx="218836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Mtro. Jorge Carlos Aguilar Osorio</a:t>
            </a:r>
          </a:p>
          <a:p>
            <a:pPr algn="ctr"/>
            <a:endParaRPr lang="es-MX" sz="1100" dirty="0"/>
          </a:p>
          <a:p>
            <a:pPr algn="ctr"/>
            <a:r>
              <a:rPr lang="es-MX" sz="1100" dirty="0"/>
              <a:t>Secretario de Desarrollo Agropecuario, Rural y Pesca y Presidenta del COCODI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FA3ACDB-8CE8-1A48-911B-B92D58AF1CAB}"/>
              </a:ext>
            </a:extLst>
          </p:cNvPr>
          <p:cNvSpPr txBox="1"/>
          <p:nvPr/>
        </p:nvSpPr>
        <p:spPr>
          <a:xfrm>
            <a:off x="2028824" y="1889410"/>
            <a:ext cx="257175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Mtro. Miguel Francisco Ortiz Esquivel</a:t>
            </a:r>
          </a:p>
          <a:p>
            <a:pPr algn="ctr"/>
            <a:endParaRPr lang="es-MX" sz="1100" dirty="0"/>
          </a:p>
          <a:p>
            <a:pPr algn="ctr"/>
            <a:r>
              <a:rPr lang="es-MX" sz="1100" dirty="0"/>
              <a:t>Asesor Especializado, Coordinador de Control Interno y Secretario Técnico del COCODI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EE9F5DE-4EA5-5A40-A8C0-23799022F774}"/>
              </a:ext>
            </a:extLst>
          </p:cNvPr>
          <p:cNvSpPr txBox="1"/>
          <p:nvPr/>
        </p:nvSpPr>
        <p:spPr>
          <a:xfrm>
            <a:off x="820684" y="4057741"/>
            <a:ext cx="225981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Mtro. Jesús Ricardo Ayala Ramírez</a:t>
            </a:r>
          </a:p>
          <a:p>
            <a:pPr algn="ctr"/>
            <a:endParaRPr lang="es-MX" sz="1100" dirty="0"/>
          </a:p>
          <a:p>
            <a:pPr algn="ctr"/>
            <a:r>
              <a:rPr lang="es-MX" sz="1100" dirty="0"/>
              <a:t>Subsecretario de Análisis Económico y Finanzas Públicas y Vocal del COCODI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F6B3DCB-157D-0B4E-A342-630E13E46967}"/>
              </a:ext>
            </a:extLst>
          </p:cNvPr>
          <p:cNvSpPr txBox="1"/>
          <p:nvPr/>
        </p:nvSpPr>
        <p:spPr>
          <a:xfrm>
            <a:off x="6331743" y="4142379"/>
            <a:ext cx="1938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Dr. Miguel Arroyo Martínez</a:t>
            </a:r>
          </a:p>
          <a:p>
            <a:pPr algn="ctr"/>
            <a:endParaRPr lang="es-MX" sz="1100" dirty="0"/>
          </a:p>
          <a:p>
            <a:pPr algn="ctr"/>
            <a:r>
              <a:rPr lang="es-MX" sz="1100" dirty="0"/>
              <a:t>Director Administrativo y Vocal del COCODI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33F8318-600A-824F-95C8-E5E6763E7011}"/>
              </a:ext>
            </a:extLst>
          </p:cNvPr>
          <p:cNvSpPr txBox="1"/>
          <p:nvPr/>
        </p:nvSpPr>
        <p:spPr>
          <a:xfrm>
            <a:off x="8779668" y="4030350"/>
            <a:ext cx="24098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Mtro. Manuel </a:t>
            </a:r>
            <a:r>
              <a:rPr lang="es-MX" sz="1100" dirty="0" err="1"/>
              <a:t>Eliézer</a:t>
            </a:r>
            <a:r>
              <a:rPr lang="es-MX" sz="1100" dirty="0"/>
              <a:t> Romero Ramírez</a:t>
            </a:r>
          </a:p>
          <a:p>
            <a:pPr algn="ctr"/>
            <a:endParaRPr lang="es-MX" sz="1100" dirty="0"/>
          </a:p>
          <a:p>
            <a:pPr algn="ctr"/>
            <a:r>
              <a:rPr lang="es-MX" sz="1100" dirty="0"/>
              <a:t>Titular del Órgano Interno de Control de la SEDARPE y Vocal del COCODI</a:t>
            </a:r>
          </a:p>
        </p:txBody>
      </p:sp>
      <p:sp>
        <p:nvSpPr>
          <p:cNvPr id="23" name="Rectángulo: esquinas redondeadas 8">
            <a:extLst>
              <a:ext uri="{FF2B5EF4-FFF2-40B4-BE49-F238E27FC236}">
                <a16:creationId xmlns:a16="http://schemas.microsoft.com/office/drawing/2014/main" id="{7883B97C-C1ED-BB48-9B01-1A5F1450CA7B}"/>
              </a:ext>
            </a:extLst>
          </p:cNvPr>
          <p:cNvSpPr/>
          <p:nvPr/>
        </p:nvSpPr>
        <p:spPr>
          <a:xfrm>
            <a:off x="3438525" y="3834604"/>
            <a:ext cx="2447925" cy="1325563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7DCBD8C9-DCA4-3F42-ACB8-219E62DF4EA6}"/>
              </a:ext>
            </a:extLst>
          </p:cNvPr>
          <p:cNvCxnSpPr>
            <a:cxnSpLocks/>
          </p:cNvCxnSpPr>
          <p:nvPr/>
        </p:nvCxnSpPr>
        <p:spPr>
          <a:xfrm flipV="1">
            <a:off x="1962149" y="3429000"/>
            <a:ext cx="8058150" cy="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61D46C1-C012-3149-BB08-99118E6EE4DB}"/>
              </a:ext>
            </a:extLst>
          </p:cNvPr>
          <p:cNvSpPr txBox="1"/>
          <p:nvPr/>
        </p:nvSpPr>
        <p:spPr>
          <a:xfrm>
            <a:off x="3433761" y="3834604"/>
            <a:ext cx="24479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Lcda. Anahí de los Ángeles Romero Aguilar</a:t>
            </a:r>
          </a:p>
          <a:p>
            <a:pPr algn="ctr"/>
            <a:endParaRPr lang="es-MX" sz="600" dirty="0"/>
          </a:p>
          <a:p>
            <a:pPr algn="ctr"/>
            <a:r>
              <a:rPr lang="es-MX" sz="1000" dirty="0"/>
              <a:t>Directora Jurídica y Titular de la Unidad de Transparencia, Acceso a la Información Pública y Protección de Datos Personales, Mejora Regulatoria y de Archivo y Vocal del COCODI</a:t>
            </a:r>
          </a:p>
        </p:txBody>
      </p:sp>
    </p:spTree>
    <p:extLst>
      <p:ext uri="{BB962C8B-B14F-4D97-AF65-F5344CB8AC3E}">
        <p14:creationId xmlns:p14="http://schemas.microsoft.com/office/powerpoint/2010/main" val="3219020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47E59A-206E-3642-B474-BD1C5FC4C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65B61C-9165-C840-BE0F-5F48BB9ED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EEBDF63-A97D-094D-8E32-9BE5646E6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16112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B4C2C480-75B7-3A4B-9E0B-908CD1FBA56D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/>
              <a:t>¿QUÉ ES EL SISTEMA DE CONTROL INTERNO?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02719D8C-4E95-F442-ABBD-52AE361F682F}"/>
              </a:ext>
            </a:extLst>
          </p:cNvPr>
          <p:cNvSpPr txBox="1">
            <a:spLocks/>
          </p:cNvSpPr>
          <p:nvPr/>
        </p:nvSpPr>
        <p:spPr>
          <a:xfrm>
            <a:off x="9906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MX"/>
              <a:t>Es un conjunto de normas, procesos, mecanismos, órganos e información que interactúan entre sí, y que se aplican en las instituciones a nivel planeación, organización, ejecución, dirección, información y seguimiento de sus procesos de gestión, con el fin de proporcionar una seguridad razonable en la consecución de los objetivos y metas institucionales, salvaguardar los recursos públicos, promover un ambiente de ética e integridad, para prevenir y evitar la ocurrencia de actos de corrupción, así como coadyuvar en la transparencia y la rendición de cuentas de la gestión pública.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sz="1800" i="1"/>
              <a:t>(ACUERDO POR EL QUE SE EMITEN LAS NORMAS GENERALES DE CONTROL INTERNO PARA LA ADMINISTRACIÓN PÚBLICA CENTRAL Y PARAESTATAL DEL ESTADO DE QUINTANA ROO, Artículo 6)</a:t>
            </a:r>
            <a:endParaRPr lang="es-MX" sz="1800" i="1" dirty="0"/>
          </a:p>
        </p:txBody>
      </p:sp>
    </p:spTree>
    <p:extLst>
      <p:ext uri="{BB962C8B-B14F-4D97-AF65-F5344CB8AC3E}">
        <p14:creationId xmlns:p14="http://schemas.microsoft.com/office/powerpoint/2010/main" val="171922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755DE9-FDFC-8340-87FD-FD7C3A4CD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75BAD1-0819-5F4B-A4DA-ED0B0A8A0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2B50BE9-F799-9F46-A81D-F39372284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16112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68D76DEC-9E2D-5544-856D-BED4D9562957}"/>
              </a:ext>
            </a:extLst>
          </p:cNvPr>
          <p:cNvSpPr txBox="1">
            <a:spLocks/>
          </p:cNvSpPr>
          <p:nvPr/>
        </p:nvSpPr>
        <p:spPr>
          <a:xfrm>
            <a:off x="990600" y="3038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b="1" dirty="0"/>
              <a:t>MARCO NORMATIVO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B75BF978-2979-F244-89F3-8139D6E54D22}"/>
              </a:ext>
            </a:extLst>
          </p:cNvPr>
          <p:cNvSpPr txBox="1">
            <a:spLocks/>
          </p:cNvSpPr>
          <p:nvPr/>
        </p:nvSpPr>
        <p:spPr>
          <a:xfrm>
            <a:off x="990600" y="156812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00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Acuerdo por el que se emiten las Normas Generales de Control Interno de la Administración Pública Central y Paraestatal del Estado de Quintana Roo</a:t>
            </a:r>
            <a:endParaRPr lang="es-MX" sz="2000"/>
          </a:p>
          <a:p>
            <a:endParaRPr lang="es-MX" sz="2000"/>
          </a:p>
          <a:p>
            <a:r>
              <a:rPr lang="es-MX" sz="200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Acuerdo por el que se emite la Metodología para determinar el Estado que Guarda el Sistema de Control Interno Institucional y los Lineamientos para la Elaboración y Presentación de su Informe para la Administración Pública Central y Paraestatal del Estado</a:t>
            </a:r>
            <a:endParaRPr lang="es-MX" sz="2000"/>
          </a:p>
          <a:p>
            <a:endParaRPr lang="es-MX" sz="2000"/>
          </a:p>
          <a:p>
            <a:r>
              <a:rPr lang="es-MX" sz="200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Acuerdo por el cual se emiten los Lineamientos para la Integración y Funcionamiento de los Comités de Control y Desempeño Institucional para la Administración Pública Central y Para Estatal del Estado de Quintana Roo</a:t>
            </a:r>
            <a:endParaRPr lang="es-MX" sz="2000"/>
          </a:p>
          <a:p>
            <a:endParaRPr lang="es-MX" sz="2000"/>
          </a:p>
          <a:p>
            <a:r>
              <a:rPr lang="es-MX" sz="200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Acuerdo por el que se emiten las Políticas de Administración de Riesgos y los Lineamientos de la Metodología para la Identificación y Evaluación de Riesgos de Procesos para la Administración Pública Central y Paraestatal del Estado de Quintana Roo</a:t>
            </a:r>
            <a:endParaRPr lang="es-MX" sz="2000"/>
          </a:p>
          <a:p>
            <a:endParaRPr lang="es-MX" sz="2000"/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0286590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413</Words>
  <Application>Microsoft Office PowerPoint</Application>
  <PresentationFormat>Panorámica</PresentationFormat>
  <Paragraphs>32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COCODI</dc:title>
  <dc:creator>PC-SEDARPE</dc:creator>
  <cp:lastModifiedBy>LENOVO</cp:lastModifiedBy>
  <cp:revision>9</cp:revision>
  <dcterms:created xsi:type="dcterms:W3CDTF">2024-06-12T21:29:41Z</dcterms:created>
  <dcterms:modified xsi:type="dcterms:W3CDTF">2025-02-12T20:18:48Z</dcterms:modified>
</cp:coreProperties>
</file>